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handoutMasterIdLst>
    <p:handoutMasterId r:id="rId97"/>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525" r:id="rId16"/>
    <p:sldId id="1455" r:id="rId17"/>
    <p:sldId id="1464" r:id="rId18"/>
    <p:sldId id="1439" r:id="rId19"/>
    <p:sldId id="1476" r:id="rId20"/>
    <p:sldId id="1465" r:id="rId21"/>
    <p:sldId id="502" r:id="rId22"/>
    <p:sldId id="514" r:id="rId23"/>
    <p:sldId id="516" r:id="rId24"/>
    <p:sldId id="1473" r:id="rId25"/>
    <p:sldId id="1467" r:id="rId26"/>
    <p:sldId id="1468" r:id="rId27"/>
    <p:sldId id="1490" r:id="rId28"/>
    <p:sldId id="1447" r:id="rId29"/>
    <p:sldId id="1477" r:id="rId30"/>
    <p:sldId id="517" r:id="rId31"/>
    <p:sldId id="1509" r:id="rId32"/>
    <p:sldId id="597" r:id="rId33"/>
    <p:sldId id="599" r:id="rId34"/>
    <p:sldId id="595" r:id="rId35"/>
    <p:sldId id="1499" r:id="rId36"/>
    <p:sldId id="592" r:id="rId37"/>
    <p:sldId id="598" r:id="rId38"/>
    <p:sldId id="1478" r:id="rId39"/>
    <p:sldId id="1526" r:id="rId40"/>
    <p:sldId id="1529" r:id="rId41"/>
    <p:sldId id="1531" r:id="rId42"/>
    <p:sldId id="282" r:id="rId43"/>
    <p:sldId id="289" r:id="rId44"/>
    <p:sldId id="288" r:id="rId45"/>
    <p:sldId id="286" r:id="rId46"/>
    <p:sldId id="290" r:id="rId47"/>
    <p:sldId id="292" r:id="rId48"/>
    <p:sldId id="294" r:id="rId49"/>
    <p:sldId id="1524" r:id="rId50"/>
    <p:sldId id="1513" r:id="rId51"/>
    <p:sldId id="1514" r:id="rId52"/>
    <p:sldId id="1515" r:id="rId53"/>
    <p:sldId id="1516" r:id="rId54"/>
    <p:sldId id="1517" r:id="rId55"/>
    <p:sldId id="1520" r:id="rId56"/>
    <p:sldId id="1521" r:id="rId57"/>
    <p:sldId id="1522" r:id="rId58"/>
    <p:sldId id="1523" r:id="rId59"/>
    <p:sldId id="1496" r:id="rId60"/>
    <p:sldId id="1491" r:id="rId61"/>
    <p:sldId id="1507" r:id="rId62"/>
    <p:sldId id="1504" r:id="rId63"/>
    <p:sldId id="1492" r:id="rId64"/>
    <p:sldId id="1493" r:id="rId65"/>
    <p:sldId id="1494" r:id="rId66"/>
    <p:sldId id="1505" r:id="rId67"/>
    <p:sldId id="1487" r:id="rId68"/>
    <p:sldId id="1488" r:id="rId69"/>
    <p:sldId id="1484" r:id="rId70"/>
    <p:sldId id="1481" r:id="rId71"/>
    <p:sldId id="1483" r:id="rId72"/>
    <p:sldId id="1480" r:id="rId73"/>
    <p:sldId id="1485" r:id="rId74"/>
    <p:sldId id="1489" r:id="rId75"/>
    <p:sldId id="665" r:id="rId76"/>
    <p:sldId id="1469" r:id="rId77"/>
    <p:sldId id="1470" r:id="rId78"/>
    <p:sldId id="512" r:id="rId79"/>
    <p:sldId id="1486" r:id="rId80"/>
    <p:sldId id="490" r:id="rId81"/>
    <p:sldId id="1474" r:id="rId82"/>
    <p:sldId id="1475" r:id="rId83"/>
    <p:sldId id="1444" r:id="rId84"/>
    <p:sldId id="518" r:id="rId85"/>
    <p:sldId id="1460" r:id="rId86"/>
    <p:sldId id="1449" r:id="rId87"/>
    <p:sldId id="1462" r:id="rId88"/>
    <p:sldId id="1454" r:id="rId89"/>
    <p:sldId id="589" r:id="rId90"/>
    <p:sldId id="587" r:id="rId91"/>
    <p:sldId id="1503" r:id="rId92"/>
    <p:sldId id="270" r:id="rId93"/>
    <p:sldId id="1500" r:id="rId94"/>
    <p:sldId id="1501"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525"/>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517"/>
            <p14:sldId id="1509"/>
            <p14:sldId id="597"/>
            <p14:sldId id="599"/>
            <p14:sldId id="595"/>
            <p14:sldId id="1499"/>
            <p14:sldId id="592"/>
            <p14:sldId id="598"/>
            <p14:sldId id="1478"/>
          </p14:sldIdLst>
        </p14:section>
        <p14:section name="GentiBio" id="{DB51C241-CE62-4E15-8BEF-2C94F8068FC1}">
          <p14:sldIdLst>
            <p14:sldId id="1526"/>
            <p14:sldId id="1529"/>
            <p14:sldId id="1531"/>
          </p14:sldIdLst>
        </p14:section>
        <p14:section name="GH" id="{157FD28C-F080-594A-8C50-ABEEB649819C}">
          <p14:sldIdLst>
            <p14:sldId id="282"/>
            <p14:sldId id="289"/>
            <p14:sldId id="288"/>
            <p14:sldId id="286"/>
            <p14:sldId id="290"/>
            <p14:sldId id="292"/>
            <p14:sldId id="294"/>
          </p14:sldIdLst>
        </p14:section>
        <p14:section name="Sana" id="{3C220462-8020-4547-9DC2-04C1361C8CF1}">
          <p14:sldIdLst>
            <p14:sldId id="1524"/>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20"/>
            <p14:sldId id="1521"/>
            <p14:sldId id="1522"/>
            <p14:sldId id="1523"/>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8"/>
            <p14:sldId id="1484"/>
            <p14:sldId id="1481"/>
            <p14:sldId id="1483"/>
            <p14:sldId id="1480"/>
            <p14:sldId id="1485"/>
          </p14:sldIdLst>
        </p14:section>
        <p14:section name="Diff_Bind_Mode" id="{584676DB-2FC7-4B85-8B84-2237526F93E0}">
          <p14:sldIdLst>
            <p14:sldId id="1489"/>
            <p14:sldId id="665"/>
            <p14:sldId id="1469"/>
            <p14:sldId id="1470"/>
            <p14:sldId id="512"/>
          </p14:sldIdLst>
        </p14:section>
        <p14:section name="Cell_Identity" id="{F0E830CC-CBF7-4797-8B05-9A87DACFA6CB}">
          <p14:sldIdLst>
            <p14:sldId id="1486"/>
            <p14:sldId id="490"/>
            <p14:sldId id="1474"/>
            <p14:sldId id="1475"/>
            <p14:sldId id="1444"/>
          </p14:sldIdLst>
        </p14:section>
        <p14:section name="Structure_Genome" id="{89CA3181-FB05-574D-9BE1-62ED40402B0A}">
          <p14:sldIdLst>
            <p14:sldId id="518"/>
            <p14:sldId id="1460"/>
          </p14:sldIdLst>
        </p14:section>
        <p14:section name="Protocol_bp" id="{BB7F5356-3C4C-4515-939B-F2D5A9E528D3}">
          <p14:sldIdLst>
            <p14:sldId id="1449"/>
            <p14:sldId id="1462"/>
            <p14:sldId id="1454"/>
            <p14:sldId id="589"/>
            <p14:sldId id="587"/>
          </p14:sldIdLst>
        </p14:section>
        <p14:section name="appendix" id="{78ABCED0-6BF5-1549-9AE9-25D49A8BF2DA}">
          <p14:sldIdLst/>
        </p14:section>
        <p14:section name="Tech_Support" id="{16C99AC3-9DE0-4BC4-BD4F-5D74399F0284}">
          <p14:sldIdLst>
            <p14:sldId id="1503"/>
            <p14:sldId id="270"/>
            <p14:sldId id="1500"/>
            <p14:sldId id="150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2E0"/>
    <a:srgbClr val="005B93"/>
    <a:srgbClr val="BCD631"/>
    <a:srgbClr val="2B6D06"/>
    <a:srgbClr val="00395C"/>
    <a:srgbClr val="000042"/>
    <a:srgbClr val="2C2CFF"/>
    <a:srgbClr val="AA9767"/>
    <a:srgbClr val="FF0000"/>
    <a:srgbClr val="FFC9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93645" autoAdjust="0"/>
  </p:normalViewPr>
  <p:slideViewPr>
    <p:cSldViewPr snapToGrid="0">
      <p:cViewPr varScale="1">
        <p:scale>
          <a:sx n="104" d="100"/>
          <a:sy n="104" d="100"/>
        </p:scale>
        <p:origin x="1272" y="15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5/30/2023</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nature.com/scitable/topicpage/Functions-and-Utility-of-Alu-Jumping-Genes-561"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today, Especially for your time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p>
        </p:txBody>
      </p:sp>
      <p:sp>
        <p:nvSpPr>
          <p:cNvPr id="4" name="Date Placeholder 3"/>
          <p:cNvSpPr>
            <a:spLocks noGrp="1"/>
          </p:cNvSpPr>
          <p:nvPr>
            <p:ph type="dt" idx="1"/>
          </p:nvPr>
        </p:nvSpPr>
        <p:spPr/>
        <p:txBody>
          <a:bodyPr/>
          <a:lstStyle/>
          <a:p>
            <a:fld id="{97962A03-75BD-4332-903E-730A394AFAB6}"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between WT and </a:t>
            </a:r>
            <a:r>
              <a:rPr lang="en-US" sz="12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128439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basing on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20</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Let’s have a look at the genome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t>
            </a:r>
          </a:p>
          <a:p>
            <a:r>
              <a:rPr lang="en-US" sz="1800" dirty="0">
                <a:effectLst/>
                <a:latin typeface="Times New Roman" panose="02020603050405020304" pitchFamily="18" charset="0"/>
                <a:ea typeface="SimSun" panose="02010600030101010101" pitchFamily="2" charset="-122"/>
              </a:rPr>
              <a:t>Start with bulk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a:t>
            </a:r>
          </a:p>
          <a:p>
            <a:r>
              <a:rPr lang="en-US" sz="1800" dirty="0">
                <a:effectLst/>
                <a:latin typeface="Times New Roman" panose="02020603050405020304" pitchFamily="18" charset="0"/>
                <a:ea typeface="SimSun" panose="02010600030101010101" pitchFamily="2" charset="-122"/>
              </a:rPr>
              <a:t>Following </a:t>
            </a:r>
            <a:r>
              <a:rPr lang="en-US" sz="1800" dirty="0" err="1">
                <a:effectLst/>
                <a:latin typeface="Times New Roman" panose="02020603050405020304" pitchFamily="18" charset="0"/>
                <a:ea typeface="SimSun" panose="02010600030101010101" pitchFamily="2" charset="-122"/>
              </a:rPr>
              <a:t>Tcf</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ChIP</a:t>
            </a:r>
            <a:r>
              <a:rPr lang="en-US" sz="1800" dirty="0">
                <a:effectLst/>
                <a:latin typeface="Times New Roman" panose="02020603050405020304" pitchFamily="18" charset="0"/>
                <a:ea typeface="SimSun" panose="02010600030101010101" pitchFamily="2" charset="-122"/>
              </a:rPr>
              <a:t>-seq data shows Tcf1 bound in multiple regions and three of them were classified as direct binding by Motif matching. </a:t>
            </a:r>
          </a:p>
          <a:p>
            <a:r>
              <a:rPr lang="en-US" sz="1800" dirty="0">
                <a:effectLst/>
                <a:latin typeface="Times New Roman" panose="02020603050405020304" pitchFamily="18" charset="0"/>
                <a:ea typeface="SimSun" panose="02010600030101010101" pitchFamily="2" charset="-122"/>
              </a:rPr>
              <a:t>And Further observation in </a:t>
            </a:r>
            <a:r>
              <a:rPr lang="en-US" sz="1800" dirty="0" err="1">
                <a:effectLst/>
                <a:latin typeface="Times New Roman" panose="02020603050405020304" pitchFamily="18" charset="0"/>
                <a:ea typeface="SimSun" panose="02010600030101010101" pitchFamily="2" charset="-122"/>
              </a:rPr>
              <a:t>Dnase</a:t>
            </a:r>
            <a:r>
              <a:rPr lang="en-US" sz="1800" dirty="0">
                <a:effectLst/>
                <a:latin typeface="Times New Roman" panose="02020603050405020304" pitchFamily="18" charset="0"/>
                <a:ea typeface="SimSun" panose="02010600030101010101" pitchFamily="2" charset="-122"/>
              </a:rPr>
              <a:t>-seq and histone modification shows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gene activity marker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24</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26</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27</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28</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29</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30</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31</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34</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37</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39</a:t>
            </a:fld>
            <a:endParaRPr lang="en-US"/>
          </a:p>
        </p:txBody>
      </p:sp>
    </p:spTree>
    <p:extLst>
      <p:ext uri="{BB962C8B-B14F-4D97-AF65-F5344CB8AC3E}">
        <p14:creationId xmlns:p14="http://schemas.microsoft.com/office/powerpoint/2010/main" val="38813979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I. Build a full-stack web applications from scratch. (Automation Framework with </a:t>
            </a:r>
            <a:r>
              <a:rPr lang="en-US" b="0" i="0" dirty="0" err="1">
                <a:effectLst/>
                <a:latin typeface="-apple-system"/>
              </a:rPr>
              <a:t>aws</a:t>
            </a:r>
            <a:r>
              <a:rPr lang="en-US" b="0" i="0" dirty="0">
                <a:effectLst/>
                <a:latin typeface="-apple-system"/>
              </a:rPr>
              <a:t>)</a:t>
            </a:r>
          </a:p>
          <a:p>
            <a:br>
              <a:rPr lang="en-US" dirty="0"/>
            </a:br>
            <a:r>
              <a:rPr lang="en-US" b="0" i="0" dirty="0">
                <a:effectLst/>
                <a:latin typeface="-apple-system"/>
              </a:rPr>
              <a:t>* An automated data processing system (for heavy job that need computing instance), it integrates web application(frontend) and complex analysis workflows (backend). Anyone can do the heavy analysis with just a few clicks &amp; get the results back from a single link. (Role Mode: Galaxy)</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40</a:t>
            </a:fld>
            <a:endParaRPr lang="en-US"/>
          </a:p>
        </p:txBody>
      </p:sp>
    </p:spTree>
    <p:extLst>
      <p:ext uri="{BB962C8B-B14F-4D97-AF65-F5344CB8AC3E}">
        <p14:creationId xmlns:p14="http://schemas.microsoft.com/office/powerpoint/2010/main" val="4137430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41</a:t>
            </a:fld>
            <a:endParaRPr lang="en-US"/>
          </a:p>
        </p:txBody>
      </p:sp>
    </p:spTree>
    <p:extLst>
      <p:ext uri="{BB962C8B-B14F-4D97-AF65-F5344CB8AC3E}">
        <p14:creationId xmlns:p14="http://schemas.microsoft.com/office/powerpoint/2010/main" val="1176327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throughput single cell DNA targeted sequencing enables detection of rare mutations in cells and identification of subclones defined by co-occurrence of mutations. </a:t>
            </a:r>
          </a:p>
          <a:p>
            <a:r>
              <a:rPr lang="en-US" dirty="0"/>
              <a:t>The big challenge with multiplex sequencing at single cell level is the non-uniform amplification of the targeted regions during PCR. </a:t>
            </a:r>
          </a:p>
          <a:p>
            <a:r>
              <a:rPr lang="en-US" dirty="0"/>
              <a:t>This results in inadequate coverage of mutations of interest in the panel and hence makes genotyping challenging. </a:t>
            </a:r>
          </a:p>
          <a:p>
            <a:r>
              <a:rPr lang="en-US" dirty="0"/>
              <a:t>To address this challenge, we developed a machine learning engine to optimize amplicon design for uniform amplification by making reliable performance prediction.</a:t>
            </a:r>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49</a:t>
            </a:fld>
            <a:endParaRPr lang="en-US"/>
          </a:p>
        </p:txBody>
      </p:sp>
    </p:spTree>
    <p:extLst>
      <p:ext uri="{BB962C8B-B14F-4D97-AF65-F5344CB8AC3E}">
        <p14:creationId xmlns:p14="http://schemas.microsoft.com/office/powerpoint/2010/main" val="15048126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55</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56</a:t>
            </a:fld>
            <a:endParaRPr lang="en-US"/>
          </a:p>
        </p:txBody>
      </p:sp>
    </p:spTree>
    <p:extLst>
      <p:ext uri="{BB962C8B-B14F-4D97-AF65-F5344CB8AC3E}">
        <p14:creationId xmlns:p14="http://schemas.microsoft.com/office/powerpoint/2010/main" val="1058628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OT46dcae81"/>
              </a:rPr>
              <a:t>The cell clusters with high expression of GATA3 were those of trophoblast origin, two generic trophoblast markers</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57</a:t>
            </a:fld>
            <a:endParaRPr lang="en-US"/>
          </a:p>
        </p:txBody>
      </p:sp>
    </p:spTree>
    <p:extLst>
      <p:ext uri="{BB962C8B-B14F-4D97-AF65-F5344CB8AC3E}">
        <p14:creationId xmlns:p14="http://schemas.microsoft.com/office/powerpoint/2010/main" val="331083307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333333"/>
                </a:solidFill>
                <a:effectLst/>
                <a:latin typeface="Lucida Grande"/>
              </a:rPr>
              <a:t>Alu</a:t>
            </a:r>
            <a:r>
              <a:rPr lang="en-US" b="0" i="0" dirty="0">
                <a:solidFill>
                  <a:srgbClr val="333333"/>
                </a:solidFill>
                <a:effectLst/>
                <a:latin typeface="Lucida Grande"/>
              </a:rPr>
              <a:t> elements average only a few hundred nucleotides, thus making them a short interspersed transposable element, or SINE. </a:t>
            </a:r>
          </a:p>
          <a:p>
            <a:r>
              <a:rPr lang="en-US" b="0" i="1" u="none" strike="noStrike" dirty="0">
                <a:solidFill>
                  <a:srgbClr val="B83205"/>
                </a:solidFill>
                <a:effectLst/>
                <a:latin typeface="Lucida Grande"/>
                <a:hlinkClick r:id="rId3" tooltip="Alu"/>
              </a:rPr>
              <a:t>Alu</a:t>
            </a:r>
            <a:r>
              <a:rPr lang="en-US" b="0" i="0" dirty="0">
                <a:solidFill>
                  <a:srgbClr val="333333"/>
                </a:solidFill>
                <a:effectLst/>
                <a:latin typeface="Lucida Grande"/>
              </a:rPr>
              <a:t> is particularly prolific, having originated in primates and expanding in a relatively short time to about 1 million copies per </a:t>
            </a:r>
            <a:r>
              <a:rPr lang="en-US" b="0" i="0" dirty="0">
                <a:solidFill>
                  <a:srgbClr val="068303"/>
                </a:solidFill>
                <a:effectLst/>
                <a:latin typeface="Lucida Grande"/>
              </a:rPr>
              <a:t>cell</a:t>
            </a:r>
            <a:r>
              <a:rPr lang="en-US" b="0" i="0" dirty="0">
                <a:solidFill>
                  <a:srgbClr val="333333"/>
                </a:solidFill>
                <a:effectLst/>
                <a:latin typeface="Lucida Grande"/>
              </a:rPr>
              <a:t> in humans.</a:t>
            </a:r>
          </a:p>
          <a:p>
            <a:endParaRPr lang="en-US" b="0" i="0" dirty="0">
              <a:solidFill>
                <a:srgbClr val="333333"/>
              </a:solidFill>
              <a:effectLst/>
              <a:latin typeface="Lucida Grande"/>
            </a:endParaRPr>
          </a:p>
          <a:p>
            <a:r>
              <a:rPr lang="en-US" b="0" i="0" dirty="0">
                <a:solidFill>
                  <a:srgbClr val="333333"/>
                </a:solidFill>
                <a:effectLst/>
                <a:latin typeface="Lucida Grande"/>
              </a:rPr>
              <a:t>In humans, these non-LTR TEs are the only active class of transposons;</a:t>
            </a:r>
          </a:p>
          <a:p>
            <a:r>
              <a:rPr lang="en-US" b="0" i="0" dirty="0">
                <a:solidFill>
                  <a:srgbClr val="333333"/>
                </a:solidFill>
                <a:effectLst/>
                <a:latin typeface="Lucida Grande"/>
              </a:rPr>
              <a:t>LTR (long terminal repeats) retrotransposons and DNA transposons are not capable of jumping.</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58</a:t>
            </a:fld>
            <a:endParaRPr lang="en-US"/>
          </a:p>
        </p:txBody>
      </p:sp>
    </p:spTree>
    <p:extLst>
      <p:ext uri="{BB962C8B-B14F-4D97-AF65-F5344CB8AC3E}">
        <p14:creationId xmlns:p14="http://schemas.microsoft.com/office/powerpoint/2010/main" val="15934017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63</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64</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66</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other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69</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70</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72</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73</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75</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78</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80</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81</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82</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83</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84</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86</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88</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89</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91</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93</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brief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ea typeface="Times New Roman" panose="02020603050405020304" pitchFamily="18" charset="0"/>
              </a:rPr>
              <a:t>between WT and </a:t>
            </a:r>
            <a:r>
              <a:rPr lang="en-US" sz="18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5/30/2023</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5/30/2023</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5/30/2023</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5/30/2023</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5/30/2023</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5/30/2023</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5/30/2023</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5/30/2023</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5/30/2023</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5/30/2023</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5/30/2023</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5/30/2023</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5/30/2023</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33.tiff"/><Relationship Id="rId3" Type="http://schemas.openxmlformats.org/officeDocument/2006/relationships/image" Target="../media/image37.pn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4.png"/><Relationship Id="rId5" Type="http://schemas.openxmlformats.org/officeDocument/2006/relationships/image" Target="../media/image42.png"/><Relationship Id="rId10" Type="http://schemas.openxmlformats.org/officeDocument/2006/relationships/image" Target="../media/image33.tiff"/><Relationship Id="rId4" Type="http://schemas.openxmlformats.org/officeDocument/2006/relationships/image" Target="../media/image41.png"/><Relationship Id="rId9" Type="http://schemas.openxmlformats.org/officeDocument/2006/relationships/image" Target="../media/image34.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0.png"/><Relationship Id="rId5" Type="http://schemas.openxmlformats.org/officeDocument/2006/relationships/image" Target="../media/image47.png"/><Relationship Id="rId10" Type="http://schemas.openxmlformats.org/officeDocument/2006/relationships/image" Target="../media/image49.png"/><Relationship Id="rId4" Type="http://schemas.openxmlformats.org/officeDocument/2006/relationships/image" Target="../media/image30.png"/><Relationship Id="rId9" Type="http://schemas.openxmlformats.org/officeDocument/2006/relationships/image" Target="../media/image33.tiff"/></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4.jpe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7.png"/><Relationship Id="rId5" Type="http://schemas.openxmlformats.org/officeDocument/2006/relationships/image" Target="../media/image8.png"/><Relationship Id="rId10" Type="http://schemas.openxmlformats.org/officeDocument/2006/relationships/image" Target="../media/image16.png"/><Relationship Id="rId4" Type="http://schemas.openxmlformats.org/officeDocument/2006/relationships/image" Target="../media/image13.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33.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2.png"/><Relationship Id="rId4" Type="http://schemas.openxmlformats.org/officeDocument/2006/relationships/image" Target="../media/image59.png"/></Relationships>
</file>

<file path=ppt/slides/_rels/slide21.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33.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2.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65.emf"/><Relationship Id="rId3" Type="http://schemas.openxmlformats.org/officeDocument/2006/relationships/image" Target="../media/image63.png"/><Relationship Id="rId7" Type="http://schemas.openxmlformats.org/officeDocument/2006/relationships/image" Target="../media/image64.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4.jpeg"/><Relationship Id="rId4" Type="http://schemas.openxmlformats.org/officeDocument/2006/relationships/image" Target="../media/image32.png"/><Relationship Id="rId9" Type="http://schemas.openxmlformats.org/officeDocument/2006/relationships/image" Target="../media/image66.emf"/></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7.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45.png"/></Relationships>
</file>

<file path=ppt/slides/_rels/slide25.xml.rels><?xml version="1.0" encoding="UTF-8" standalone="yes"?>
<Relationships xmlns="http://schemas.openxmlformats.org/package/2006/relationships"><Relationship Id="rId8" Type="http://schemas.openxmlformats.org/officeDocument/2006/relationships/image" Target="../media/image73.emf"/><Relationship Id="rId3" Type="http://schemas.openxmlformats.org/officeDocument/2006/relationships/image" Target="../media/image71.png"/><Relationship Id="rId7"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4.jpe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7.png"/><Relationship Id="rId7" Type="http://schemas.openxmlformats.org/officeDocument/2006/relationships/image" Target="../media/image33.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29.png"/><Relationship Id="rId9"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2.png"/><Relationship Id="rId4" Type="http://schemas.openxmlformats.org/officeDocument/2006/relationships/hyperlink" Target="https://pypi.org/project/hichub/"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68.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83.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67.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14.png"/><Relationship Id="rId4" Type="http://schemas.openxmlformats.org/officeDocument/2006/relationships/image" Target="../media/image93.png"/></Relationships>
</file>

<file path=ppt/slides/_rels/slide4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3.xml"/><Relationship Id="rId1" Type="http://schemas.openxmlformats.org/officeDocument/2006/relationships/slideLayout" Target="../slideLayouts/slideLayout13.xml"/><Relationship Id="rId4" Type="http://schemas.openxmlformats.org/officeDocument/2006/relationships/image" Target="../media/image99.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image" Target="../media/image103.png"/><Relationship Id="rId4" Type="http://schemas.openxmlformats.org/officeDocument/2006/relationships/image" Target="../media/image102.png"/></Relationships>
</file>

<file path=ppt/slides/_rels/slide4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105.png"/></Relationships>
</file>

<file path=ppt/slides/_rels/slide49.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16.png"/><Relationship Id="rId4" Type="http://schemas.openxmlformats.org/officeDocument/2006/relationships/image" Target="../media/image115.png"/></Relationships>
</file>

<file path=ppt/slides/_rels/slide5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5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33.tiff"/><Relationship Id="rId5" Type="http://schemas.openxmlformats.org/officeDocument/2006/relationships/image" Target="../media/image34.jpeg"/><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2.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40.png"/><Relationship Id="rId4" Type="http://schemas.openxmlformats.org/officeDocument/2006/relationships/image" Target="../media/image1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77.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66.emf"/><Relationship Id="rId4" Type="http://schemas.openxmlformats.org/officeDocument/2006/relationships/image" Target="../media/image65.emf"/></Relationships>
</file>

<file path=ppt/slides/_rels/slide7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image" Target="../media/image33.tiff"/></Relationships>
</file>

<file path=ppt/slides/_rels/slide8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8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86.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tiff"/><Relationship Id="rId4" Type="http://schemas.openxmlformats.org/officeDocument/2006/relationships/image" Target="../media/image32.png"/></Relationships>
</file>

<file path=ppt/slides/_rels/slide88.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tiff"/><Relationship Id="rId7" Type="http://schemas.openxmlformats.org/officeDocument/2006/relationships/image" Target="../media/image158.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57.png"/><Relationship Id="rId11" Type="http://schemas.openxmlformats.org/officeDocument/2006/relationships/image" Target="../media/image33.tiff"/><Relationship Id="rId5" Type="http://schemas.openxmlformats.org/officeDocument/2006/relationships/image" Target="../media/image156.png"/><Relationship Id="rId10" Type="http://schemas.openxmlformats.org/officeDocument/2006/relationships/image" Target="../media/image34.jpeg"/><Relationship Id="rId4" Type="http://schemas.openxmlformats.org/officeDocument/2006/relationships/image" Target="../media/image155.png"/><Relationship Id="rId9" Type="http://schemas.openxmlformats.org/officeDocument/2006/relationships/image" Target="../media/image32.png"/></Relationships>
</file>

<file path=ppt/slides/_rels/slide8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93.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414294"/>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2854056"/>
            <a:ext cx="9144000" cy="949751"/>
          </a:xfrm>
        </p:spPr>
        <p:txBody>
          <a:bodyPr>
            <a:normAutofit/>
          </a:bodyPr>
          <a:lstStyle/>
          <a:p>
            <a:r>
              <a:rPr lang="en-US" dirty="0">
                <a:solidFill>
                  <a:srgbClr val="00395C"/>
                </a:solidFill>
              </a:rPr>
              <a:t>Xiang Li</a:t>
            </a:r>
          </a:p>
          <a:p>
            <a:r>
              <a:rPr lang="en-US" sz="1800" dirty="0">
                <a:solidFill>
                  <a:srgbClr val="00395C"/>
                </a:solidFill>
              </a:rPr>
              <a:t>05/31/2023</a:t>
            </a:r>
          </a:p>
        </p:txBody>
      </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082"/>
          <a:stretch/>
        </p:blipFill>
        <p:spPr bwMode="auto">
          <a:xfrm>
            <a:off x="10131131" y="-16757"/>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7"/>
          <a:stretch>
            <a:fillRect/>
          </a:stretch>
        </p:blipFill>
        <p:spPr>
          <a:xfrm>
            <a:off x="7132925" y="-61346"/>
            <a:ext cx="3103491" cy="890149"/>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1577407"/>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6" name="Picture 4" descr="Home - GentiBio">
            <a:extLst>
              <a:ext uri="{FF2B5EF4-FFF2-40B4-BE49-F238E27FC236}">
                <a16:creationId xmlns:a16="http://schemas.microsoft.com/office/drawing/2014/main" id="{511C3535-1F0A-45CE-9079-E0E564503F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11035" y="904188"/>
            <a:ext cx="2491263" cy="64109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418AE7B-E2E8-56D1-A5B4-358C974B6825}"/>
              </a:ext>
            </a:extLst>
          </p:cNvPr>
          <p:cNvPicPr>
            <a:picLocks noChangeAspect="1"/>
          </p:cNvPicPr>
          <p:nvPr/>
        </p:nvPicPr>
        <p:blipFill>
          <a:blip r:embed="rId9"/>
          <a:stretch>
            <a:fillRect/>
          </a:stretch>
        </p:blipFill>
        <p:spPr>
          <a:xfrm>
            <a:off x="4475136" y="4085910"/>
            <a:ext cx="2847975" cy="466725"/>
          </a:xfrm>
          <a:prstGeom prst="rect">
            <a:avLst/>
          </a:prstGeom>
        </p:spPr>
      </p:pic>
      <p:pic>
        <p:nvPicPr>
          <p:cNvPr id="10" name="Picture 2">
            <a:extLst>
              <a:ext uri="{FF2B5EF4-FFF2-40B4-BE49-F238E27FC236}">
                <a16:creationId xmlns:a16="http://schemas.microsoft.com/office/drawing/2014/main" id="{7CD3871A-02E3-F516-9A6B-80975583DEF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84756" y="4776844"/>
            <a:ext cx="6162342" cy="1036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1934867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17</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18</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55000" lnSpcReduction="20000"/>
          </a:bodyPr>
          <a:lstStyle/>
          <a:p>
            <a:r>
              <a:rPr lang="en-US" sz="3400" b="1" i="0" dirty="0">
                <a:solidFill>
                  <a:srgbClr val="00395C"/>
                </a:solidFill>
                <a:effectLst/>
              </a:rPr>
              <a:t>PhD: </a:t>
            </a:r>
          </a:p>
          <a:p>
            <a:pPr lvl="1"/>
            <a:r>
              <a:rPr lang="en-US" sz="3000" b="0" i="0" dirty="0">
                <a:solidFill>
                  <a:srgbClr val="00395C"/>
                </a:solidFill>
                <a:effectLst/>
                <a:highlight>
                  <a:srgbClr val="F9F2E0"/>
                </a:highlight>
              </a:rPr>
              <a:t>Transcriptional regulation in T cells</a:t>
            </a:r>
            <a:endParaRPr lang="en-US" sz="2600" b="0" i="0" dirty="0">
              <a:solidFill>
                <a:srgbClr val="00395C"/>
              </a:solidFill>
              <a:effectLst/>
              <a:highlight>
                <a:srgbClr val="F9F2E0"/>
              </a:highligh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Xue, </a:t>
            </a:r>
            <a:r>
              <a:rPr lang="en-US" b="1" i="0" dirty="0">
                <a:solidFill>
                  <a:srgbClr val="00395C"/>
                </a:solidFill>
                <a:effectLst/>
              </a:rPr>
              <a:t>Nature Com</a:t>
            </a:r>
            <a:r>
              <a:rPr lang="en-US" altLang="zh-CN" b="1" i="0" dirty="0">
                <a:solidFill>
                  <a:srgbClr val="00395C"/>
                </a:solidFill>
                <a:effectLst/>
              </a:rPr>
              <a:t>munication</a:t>
            </a:r>
            <a:r>
              <a:rPr lang="en-US" b="1" i="0" dirty="0">
                <a:solidFill>
                  <a:srgbClr val="00395C"/>
                </a:solidFill>
                <a:effectLst/>
              </a:rPr>
              <a:t> </a:t>
            </a:r>
            <a:r>
              <a:rPr lang="en-US" b="0" i="0" dirty="0">
                <a:solidFill>
                  <a:srgbClr val="00395C"/>
                </a:solidFill>
                <a:effectLst/>
              </a:rPr>
              <a:t>(Oct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a:t>
            </a:r>
            <a:r>
              <a:rPr lang="en-US" b="1" i="0" dirty="0">
                <a:solidFill>
                  <a:srgbClr val="00395C"/>
                </a:solidFill>
                <a:effectLst/>
              </a:rPr>
              <a:t>Nature Immunology </a:t>
            </a:r>
            <a:r>
              <a:rPr lang="en-US" b="0" i="0" dirty="0">
                <a:solidFill>
                  <a:srgbClr val="00395C"/>
                </a:solidFill>
                <a:effectLst/>
              </a:rPr>
              <a:t>(Nov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a:t>
            </a:r>
            <a:r>
              <a:rPr lang="en-US" b="1" i="0" dirty="0">
                <a:solidFill>
                  <a:srgbClr val="00395C"/>
                </a:solidFill>
                <a:effectLst/>
              </a:rPr>
              <a:t>J Exp Med </a:t>
            </a:r>
            <a:r>
              <a:rPr lang="en-US" b="0" i="0" dirty="0">
                <a:solidFill>
                  <a:srgbClr val="00395C"/>
                </a:solidFill>
                <a:effectLst/>
              </a:rPr>
              <a:t>(2019)</a:t>
            </a:r>
          </a:p>
          <a:p>
            <a:pPr marL="457200" lvl="1" indent="0">
              <a:buNone/>
            </a:pPr>
            <a:endParaRPr lang="en-US" b="0" i="0" dirty="0">
              <a:solidFill>
                <a:srgbClr val="00395C"/>
              </a:solidFill>
              <a:effectLst/>
            </a:endParaRPr>
          </a:p>
          <a:p>
            <a:pPr lvl="1"/>
            <a:r>
              <a:rPr lang="en-US" sz="3000" dirty="0">
                <a:solidFill>
                  <a:srgbClr val="00395C"/>
                </a:solidFill>
                <a:highlight>
                  <a:srgbClr val="F9F2E0"/>
                </a:highlight>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highlight>
                  <a:srgbClr val="F9F2E0"/>
                </a:highlight>
              </a:rPr>
              <a:t>Post-transcriptional </a:t>
            </a:r>
            <a:r>
              <a:rPr lang="en-US" sz="3000" dirty="0">
                <a:solidFill>
                  <a:srgbClr val="00395C"/>
                </a:solidFill>
                <a:highlight>
                  <a:srgbClr val="F9F2E0"/>
                </a:highlight>
              </a:rPr>
              <a:t>r</a:t>
            </a:r>
            <a:r>
              <a:rPr lang="en-US" sz="3000" b="0" i="0" dirty="0">
                <a:solidFill>
                  <a:srgbClr val="00395C"/>
                </a:solidFill>
                <a:effectLst/>
                <a:highlight>
                  <a:srgbClr val="F9F2E0"/>
                </a:highlight>
              </a:rPr>
              <a:t>egulation in T cells</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a:t>
            </a:r>
            <a:r>
              <a:rPr lang="en-US" b="1" i="0" dirty="0">
                <a:solidFill>
                  <a:srgbClr val="00395C"/>
                </a:solidFill>
                <a:effectLst/>
              </a:rPr>
              <a:t>Nucleic Acids Research </a:t>
            </a:r>
            <a:r>
              <a:rPr lang="en-US" b="0" i="0" dirty="0">
                <a:solidFill>
                  <a:srgbClr val="00395C"/>
                </a:solidFill>
                <a:effectLst/>
              </a:rPr>
              <a:t>(2020).</a:t>
            </a:r>
          </a:p>
          <a:p>
            <a:pPr marL="914400" lvl="2" indent="0">
              <a:buNone/>
            </a:pPr>
            <a:endParaRPr lang="en-US" b="0" i="0" dirty="0">
              <a:solidFill>
                <a:srgbClr val="00395C"/>
              </a:solidFill>
              <a:effectLst/>
            </a:endParaRPr>
          </a:p>
          <a:p>
            <a:r>
              <a:rPr lang="en-US" sz="3400" b="1" dirty="0">
                <a:solidFill>
                  <a:srgbClr val="00395C"/>
                </a:solidFill>
              </a:rPr>
              <a:t>Industry:</a:t>
            </a:r>
          </a:p>
          <a:p>
            <a:pPr lvl="1"/>
            <a:r>
              <a:rPr lang="en-US" dirty="0">
                <a:solidFill>
                  <a:srgbClr val="00395C"/>
                </a:solidFill>
                <a:highlight>
                  <a:srgbClr val="F9F2E0"/>
                </a:highlight>
              </a:rPr>
              <a:t>Guardant Health</a:t>
            </a:r>
            <a:r>
              <a:rPr lang="en-US" dirty="0">
                <a:solidFill>
                  <a:srgbClr val="00395C"/>
                </a:solidFill>
              </a:rPr>
              <a:t>: Patent filed, Tumor fraction predictor basing on sequencing features</a:t>
            </a:r>
            <a:endParaRPr lang="en-US" dirty="0"/>
          </a:p>
          <a:p>
            <a:pPr lvl="1"/>
            <a:r>
              <a:rPr lang="en-US" dirty="0">
                <a:solidFill>
                  <a:srgbClr val="00395C"/>
                </a:solidFill>
                <a:highlight>
                  <a:srgbClr val="F9F2E0"/>
                </a:highlight>
              </a:rPr>
              <a:t>Sana Biotechnology</a:t>
            </a:r>
            <a:r>
              <a:rPr lang="en-US" dirty="0">
                <a:solidFill>
                  <a:srgbClr val="00395C"/>
                </a:solidFill>
              </a:rPr>
              <a:t>: Workflow development for cell characterization. </a:t>
            </a:r>
          </a:p>
          <a:p>
            <a:pPr lvl="1"/>
            <a:r>
              <a:rPr lang="en-US" altLang="zh-CN" dirty="0" err="1">
                <a:solidFill>
                  <a:srgbClr val="00395C"/>
                </a:solidFill>
                <a:highlight>
                  <a:srgbClr val="F9F2E0"/>
                </a:highlight>
              </a:rPr>
              <a:t>GentiBio</a:t>
            </a:r>
            <a:r>
              <a:rPr lang="en-US" altLang="zh-CN" dirty="0">
                <a:solidFill>
                  <a:srgbClr val="00395C"/>
                </a:solidFill>
              </a:rPr>
              <a:t>: </a:t>
            </a:r>
            <a:r>
              <a:rPr lang="en-US" dirty="0">
                <a:solidFill>
                  <a:srgbClr val="00395C"/>
                </a:solidFill>
              </a:rPr>
              <a:t>Workflow development for cell characterization. </a:t>
            </a:r>
          </a:p>
          <a:p>
            <a:pPr lvl="1"/>
            <a:endParaRPr lang="en-US" dirty="0">
              <a:solidFill>
                <a:srgbClr val="00395C"/>
              </a:solidFill>
            </a:endParaRPr>
          </a:p>
          <a:p>
            <a:r>
              <a:rPr lang="en-US" b="1" dirty="0">
                <a:solidFill>
                  <a:srgbClr val="00395C"/>
                </a:solidFill>
              </a:rPr>
              <a:t>Collaboration: (Algorithm &amp; Data analysis support)</a:t>
            </a:r>
          </a:p>
          <a:p>
            <a:pPr lvl="1"/>
            <a:r>
              <a:rPr lang="en-US" dirty="0">
                <a:solidFill>
                  <a:srgbClr val="00395C"/>
                </a:solidFill>
              </a:rPr>
              <a:t>Investigation of the regulatory mechanisms of LARP4 in naïve CD4+ T cells (in collaboration with Professor Tian Yi, Third Military Medical University) </a:t>
            </a:r>
          </a:p>
          <a:p>
            <a:pPr lvl="1"/>
            <a:endParaRPr lang="en-US" dirty="0">
              <a:solidFill>
                <a:srgbClr val="00395C"/>
              </a:solidFill>
            </a:endParaRPr>
          </a:p>
          <a:p>
            <a:pPr lvl="1"/>
            <a:r>
              <a:rPr lang="en-US" dirty="0">
                <a:solidFill>
                  <a:srgbClr val="00395C"/>
                </a:solidFill>
              </a:rPr>
              <a:t>Transcriptional regulation and epigenetic mechanisms of CD8+ T cell subset differentiation (in collaboration with Professor Shan </a:t>
            </a:r>
            <a:r>
              <a:rPr lang="en-US" dirty="0" err="1">
                <a:solidFill>
                  <a:srgbClr val="00395C"/>
                </a:solidFill>
              </a:rPr>
              <a:t>Qiang</a:t>
            </a:r>
            <a:r>
              <a:rPr lang="en-US" dirty="0">
                <a:solidFill>
                  <a:srgbClr val="00395C"/>
                </a:solidFill>
              </a:rPr>
              <a:t>, Institute of Systems Medicine, Chinese Academy of Medical Sciences)</a:t>
            </a:r>
          </a:p>
          <a:p>
            <a:pPr lvl="1"/>
            <a:endParaRPr lang="en-US" dirty="0">
              <a:solidFill>
                <a:srgbClr val="00395C"/>
              </a:solidFill>
            </a:endParaRP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dirty="0"/>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pic>
        <p:nvPicPr>
          <p:cNvPr id="8" name="Picture 7">
            <a:extLst>
              <a:ext uri="{FF2B5EF4-FFF2-40B4-BE49-F238E27FC236}">
                <a16:creationId xmlns:a16="http://schemas.microsoft.com/office/drawing/2014/main" id="{4508F86B-EFD9-323C-1BA5-D5EE46078867}"/>
              </a:ext>
            </a:extLst>
          </p:cNvPr>
          <p:cNvPicPr>
            <a:picLocks noChangeAspect="1"/>
          </p:cNvPicPr>
          <p:nvPr/>
        </p:nvPicPr>
        <p:blipFill>
          <a:blip r:embed="rId3"/>
          <a:stretch>
            <a:fillRect/>
          </a:stretch>
        </p:blipFill>
        <p:spPr>
          <a:xfrm>
            <a:off x="10474809" y="5399078"/>
            <a:ext cx="1461655" cy="381130"/>
          </a:xfrm>
          <a:prstGeom prst="rect">
            <a:avLst/>
          </a:prstGeom>
        </p:spPr>
      </p:pic>
      <p:pic>
        <p:nvPicPr>
          <p:cNvPr id="1026" name="Picture 2">
            <a:extLst>
              <a:ext uri="{FF2B5EF4-FFF2-40B4-BE49-F238E27FC236}">
                <a16:creationId xmlns:a16="http://schemas.microsoft.com/office/drawing/2014/main" id="{13A46D2D-9BA5-BBEB-7910-8129A8AAB6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4809" y="6067706"/>
            <a:ext cx="5715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C1DE601C-37F5-68D7-8833-BD8F9F341546}"/>
              </a:ext>
            </a:extLst>
          </p:cNvPr>
          <p:cNvPicPr>
            <a:picLocks noChangeAspect="1"/>
          </p:cNvPicPr>
          <p:nvPr/>
        </p:nvPicPr>
        <p:blipFill>
          <a:blip r:embed="rId5"/>
          <a:stretch>
            <a:fillRect/>
          </a:stretch>
        </p:blipFill>
        <p:spPr>
          <a:xfrm>
            <a:off x="7167417" y="3632638"/>
            <a:ext cx="1286380" cy="368962"/>
          </a:xfrm>
          <a:prstGeom prst="rect">
            <a:avLst/>
          </a:prstGeom>
        </p:spPr>
      </p:pic>
      <p:pic>
        <p:nvPicPr>
          <p:cNvPr id="10" name="Picture 16" descr="Home - Sana Biotechnology">
            <a:extLst>
              <a:ext uri="{FF2B5EF4-FFF2-40B4-BE49-F238E27FC236}">
                <a16:creationId xmlns:a16="http://schemas.microsoft.com/office/drawing/2014/main" id="{37ACE128-B95D-BBC1-563D-7D50FB66DED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1082"/>
          <a:stretch/>
        </p:blipFill>
        <p:spPr bwMode="auto">
          <a:xfrm>
            <a:off x="7381807" y="3876635"/>
            <a:ext cx="764672" cy="50709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ome - GentiBio">
            <a:extLst>
              <a:ext uri="{FF2B5EF4-FFF2-40B4-BE49-F238E27FC236}">
                <a16:creationId xmlns:a16="http://schemas.microsoft.com/office/drawing/2014/main" id="{07C7DE7B-FFA2-FD6D-F954-D049A30CBA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58912" y="4272154"/>
            <a:ext cx="1103390" cy="28394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2C1560-C637-A704-DA93-1212ED4C734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47971" y="3558576"/>
            <a:ext cx="2738040" cy="1144313"/>
          </a:xfrm>
          <a:prstGeom prst="rect">
            <a:avLst/>
          </a:prstGeom>
        </p:spPr>
      </p:pic>
      <p:pic>
        <p:nvPicPr>
          <p:cNvPr id="4" name="Picture 3">
            <a:extLst>
              <a:ext uri="{FF2B5EF4-FFF2-40B4-BE49-F238E27FC236}">
                <a16:creationId xmlns:a16="http://schemas.microsoft.com/office/drawing/2014/main" id="{0DCEF156-5552-D0EB-41EC-A235C580C4B0}"/>
              </a:ext>
            </a:extLst>
          </p:cNvPr>
          <p:cNvPicPr>
            <a:picLocks noChangeAspect="1"/>
          </p:cNvPicPr>
          <p:nvPr/>
        </p:nvPicPr>
        <p:blipFill rotWithShape="1">
          <a:blip r:embed="rId9"/>
          <a:srcRect l="9081"/>
          <a:stretch/>
        </p:blipFill>
        <p:spPr>
          <a:xfrm>
            <a:off x="10771135" y="4645891"/>
            <a:ext cx="582665" cy="549996"/>
          </a:xfrm>
          <a:prstGeom prst="rect">
            <a:avLst/>
          </a:prstGeom>
        </p:spPr>
      </p:pic>
      <p:pic>
        <p:nvPicPr>
          <p:cNvPr id="15" name="Picture 14">
            <a:extLst>
              <a:ext uri="{FF2B5EF4-FFF2-40B4-BE49-F238E27FC236}">
                <a16:creationId xmlns:a16="http://schemas.microsoft.com/office/drawing/2014/main" id="{E9C6FC3A-98F8-365A-C281-9CD05C7735B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096000" y="1977689"/>
            <a:ext cx="2196194" cy="1078612"/>
          </a:xfrm>
          <a:prstGeom prst="rect">
            <a:avLst/>
          </a:prstGeom>
        </p:spPr>
      </p:pic>
      <p:pic>
        <p:nvPicPr>
          <p:cNvPr id="16" name="Picture 2">
            <a:extLst>
              <a:ext uri="{FF2B5EF4-FFF2-40B4-BE49-F238E27FC236}">
                <a16:creationId xmlns:a16="http://schemas.microsoft.com/office/drawing/2014/main" id="{63662333-37CF-A3A5-0A64-E4116280957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0600" y="1977689"/>
            <a:ext cx="1917532" cy="107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20</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6850622" y="1094277"/>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576651" y="877984"/>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21</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23</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5560" y="3415079"/>
            <a:ext cx="3617984" cy="714831"/>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00FF00"/>
              </a:highlight>
            </a:endParaRPr>
          </a:p>
        </p:txBody>
      </p:sp>
      <p:sp>
        <p:nvSpPr>
          <p:cNvPr id="43" name="Arrow: Right 42">
            <a:extLst>
              <a:ext uri="{FF2B5EF4-FFF2-40B4-BE49-F238E27FC236}">
                <a16:creationId xmlns:a16="http://schemas.microsoft.com/office/drawing/2014/main" id="{E8E122CB-2DB9-4365-AF2A-58B46BF6D125}"/>
              </a:ext>
            </a:extLst>
          </p:cNvPr>
          <p:cNvSpPr/>
          <p:nvPr/>
        </p:nvSpPr>
        <p:spPr>
          <a:xfrm flipV="1">
            <a:off x="5150464" y="3556821"/>
            <a:ext cx="1220828" cy="358721"/>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24</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B0F0"/>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26</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27</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AC189FC7-455D-1642-0B6B-1A79FE86D35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8144" y="1064701"/>
            <a:ext cx="7735712"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29</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369332"/>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hlinkClick r:id="rId4"/>
              </a:rPr>
              <a:t>https://pypi.org/project/hichub/</a:t>
            </a:r>
            <a:endParaRPr lang="en-US" dirty="0"/>
          </a:p>
        </p:txBody>
      </p:sp>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29</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62274" y="2864734"/>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3763729" y="2862321"/>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30</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31</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uncompleted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34</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35</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35</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37</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BCD631"/>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5B93"/>
              </a:solidFill>
            </a:endParaRPr>
          </a:p>
          <a:p>
            <a:pPr algn="ctr"/>
            <a:r>
              <a:rPr lang="en-US" altLang="zh-CN" sz="5300" b="1" dirty="0">
                <a:solidFill>
                  <a:srgbClr val="005B93"/>
                </a:solidFill>
              </a:rPr>
              <a:t>Summary</a:t>
            </a:r>
            <a:endParaRPr lang="en-US" b="1" dirty="0">
              <a:solidFill>
                <a:srgbClr val="005B93"/>
              </a:solidFill>
            </a:endParaRPr>
          </a:p>
        </p:txBody>
      </p:sp>
      <p:pic>
        <p:nvPicPr>
          <p:cNvPr id="3" name="Picture 2">
            <a:extLst>
              <a:ext uri="{FF2B5EF4-FFF2-40B4-BE49-F238E27FC236}">
                <a16:creationId xmlns:a16="http://schemas.microsoft.com/office/drawing/2014/main" id="{F8838066-99C0-0627-B38D-784F12B7F450}"/>
              </a:ext>
            </a:extLst>
          </p:cNvPr>
          <p:cNvPicPr>
            <a:picLocks noChangeAspect="1"/>
          </p:cNvPicPr>
          <p:nvPr/>
        </p:nvPicPr>
        <p:blipFill>
          <a:blip r:embed="rId3"/>
          <a:stretch>
            <a:fillRect/>
          </a:stretch>
        </p:blipFill>
        <p:spPr>
          <a:xfrm>
            <a:off x="3228975" y="654050"/>
            <a:ext cx="5381625" cy="1676400"/>
          </a:xfrm>
          <a:prstGeom prst="rect">
            <a:avLst/>
          </a:prstGeom>
        </p:spPr>
      </p:pic>
    </p:spTree>
    <p:extLst>
      <p:ext uri="{BB962C8B-B14F-4D97-AF65-F5344CB8AC3E}">
        <p14:creationId xmlns:p14="http://schemas.microsoft.com/office/powerpoint/2010/main" val="1331595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F120076-5F11-5D67-7DBA-65825B4B090B}"/>
              </a:ext>
            </a:extLst>
          </p:cNvPr>
          <p:cNvPicPr>
            <a:picLocks noChangeAspect="1"/>
          </p:cNvPicPr>
          <p:nvPr/>
        </p:nvPicPr>
        <p:blipFill>
          <a:blip r:embed="rId3"/>
          <a:stretch>
            <a:fillRect/>
          </a:stretch>
        </p:blipFill>
        <p:spPr>
          <a:xfrm>
            <a:off x="523875" y="1126185"/>
            <a:ext cx="4243387" cy="3121316"/>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BCD631"/>
          </a:solidFill>
        </p:spPr>
        <p:txBody>
          <a:bodyP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5B93"/>
                </a:solidFill>
              </a:rPr>
              <a:t>CRISPR Cas System Gene Editing</a:t>
            </a:r>
          </a:p>
          <a:p>
            <a:pPr lvl="1" algn="ctr"/>
            <a:r>
              <a:rPr lang="en-US" sz="3300" dirty="0">
                <a:solidFill>
                  <a:srgbClr val="005B93"/>
                </a:solidFill>
              </a:rPr>
              <a:t>Off-Target Analysis</a:t>
            </a:r>
            <a:endParaRPr lang="en-US" sz="2400" dirty="0">
              <a:solidFill>
                <a:srgbClr val="005B93"/>
              </a:solidFill>
            </a:endParaRPr>
          </a:p>
        </p:txBody>
      </p:sp>
      <p:sp>
        <p:nvSpPr>
          <p:cNvPr id="7" name="TextBox 6">
            <a:extLst>
              <a:ext uri="{FF2B5EF4-FFF2-40B4-BE49-F238E27FC236}">
                <a16:creationId xmlns:a16="http://schemas.microsoft.com/office/drawing/2014/main" id="{36E75486-1EC0-4728-9C99-83C1C4D56D40}"/>
              </a:ext>
            </a:extLst>
          </p:cNvPr>
          <p:cNvSpPr txBox="1"/>
          <p:nvPr/>
        </p:nvSpPr>
        <p:spPr>
          <a:xfrm>
            <a:off x="407193" y="3837413"/>
            <a:ext cx="4476750" cy="1200329"/>
          </a:xfrm>
          <a:prstGeom prst="rect">
            <a:avLst/>
          </a:prstGeom>
          <a:noFill/>
        </p:spPr>
        <p:txBody>
          <a:bodyPr wrap="square">
            <a:spAutoFit/>
          </a:bodyPr>
          <a:lstStyle/>
          <a:p>
            <a:pPr algn="ctr"/>
            <a:br>
              <a:rPr lang="en-US" dirty="0"/>
            </a:br>
            <a:br>
              <a:rPr lang="en-US" dirty="0"/>
            </a:br>
            <a:br>
              <a:rPr lang="en-US" dirty="0"/>
            </a:br>
            <a:r>
              <a:rPr lang="en-US" b="0" i="0" dirty="0">
                <a:effectLst/>
                <a:latin typeface="-apple-system"/>
              </a:rPr>
              <a:t>On/Off-Target analysis protocol: </a:t>
            </a:r>
            <a:endParaRPr lang="en-US" dirty="0"/>
          </a:p>
        </p:txBody>
      </p:sp>
      <p:sp>
        <p:nvSpPr>
          <p:cNvPr id="3" name="TextBox 2">
            <a:extLst>
              <a:ext uri="{FF2B5EF4-FFF2-40B4-BE49-F238E27FC236}">
                <a16:creationId xmlns:a16="http://schemas.microsoft.com/office/drawing/2014/main" id="{246CD0D2-134B-5ACE-8D8B-612DDA1CF830}"/>
              </a:ext>
            </a:extLst>
          </p:cNvPr>
          <p:cNvSpPr txBox="1"/>
          <p:nvPr/>
        </p:nvSpPr>
        <p:spPr>
          <a:xfrm>
            <a:off x="523875" y="4367212"/>
            <a:ext cx="6877050" cy="369332"/>
          </a:xfrm>
          <a:prstGeom prst="rect">
            <a:avLst/>
          </a:prstGeom>
          <a:noFill/>
        </p:spPr>
        <p:txBody>
          <a:bodyPr wrap="square">
            <a:spAutoFit/>
          </a:bodyPr>
          <a:lstStyle/>
          <a:p>
            <a:r>
              <a:rPr lang="en-US" dirty="0"/>
              <a:t>http://crispresso2.pinellolab.org/submission</a:t>
            </a:r>
          </a:p>
        </p:txBody>
      </p:sp>
      <p:sp>
        <p:nvSpPr>
          <p:cNvPr id="10" name="TextBox 9">
            <a:extLst>
              <a:ext uri="{FF2B5EF4-FFF2-40B4-BE49-F238E27FC236}">
                <a16:creationId xmlns:a16="http://schemas.microsoft.com/office/drawing/2014/main" id="{13BA7B4F-3E3F-D44D-0ACE-654B860BC707}"/>
              </a:ext>
            </a:extLst>
          </p:cNvPr>
          <p:cNvSpPr txBox="1"/>
          <p:nvPr/>
        </p:nvSpPr>
        <p:spPr>
          <a:xfrm>
            <a:off x="4845360" y="4483239"/>
            <a:ext cx="6848475" cy="2246769"/>
          </a:xfrm>
          <a:prstGeom prst="rect">
            <a:avLst/>
          </a:prstGeom>
          <a:noFill/>
        </p:spPr>
        <p:txBody>
          <a:bodyPr wrap="square">
            <a:spAutoFit/>
          </a:bodyPr>
          <a:lstStyle/>
          <a:p>
            <a:r>
              <a:rPr lang="en-US" sz="1400" b="0" i="0" dirty="0">
                <a:effectLst/>
                <a:latin typeface="-apple-system"/>
              </a:rPr>
              <a:t>Bioinformatics-Lead in building Cellular Profiling Platform:</a:t>
            </a:r>
            <a:br>
              <a:rPr lang="en-US" sz="1400" dirty="0"/>
            </a:br>
            <a:r>
              <a:rPr lang="en-US" sz="1400" b="0" i="0" dirty="0">
                <a:effectLst/>
                <a:latin typeface="-apple-system"/>
              </a:rPr>
              <a:t>** Deploy </a:t>
            </a:r>
            <a:r>
              <a:rPr lang="en-US" sz="1400" b="0" i="0" dirty="0" err="1">
                <a:effectLst/>
                <a:latin typeface="-apple-system"/>
              </a:rPr>
              <a:t>gentibio</a:t>
            </a:r>
            <a:r>
              <a:rPr lang="en-US" sz="1400" b="0" i="0" dirty="0">
                <a:effectLst/>
                <a:latin typeface="-apple-system"/>
              </a:rPr>
              <a:t> internal </a:t>
            </a:r>
            <a:r>
              <a:rPr lang="en-US" sz="1400" b="0" i="0" dirty="0" err="1">
                <a:effectLst/>
                <a:latin typeface="-apple-system"/>
              </a:rPr>
              <a:t>chatGPT</a:t>
            </a:r>
            <a:endParaRPr lang="en-US" sz="1400" b="0" i="0" dirty="0">
              <a:effectLst/>
              <a:latin typeface="-apple-system"/>
            </a:endParaRPr>
          </a:p>
          <a:p>
            <a:br>
              <a:rPr lang="en-US" sz="1400" dirty="0"/>
            </a:br>
            <a:r>
              <a:rPr lang="en-US" sz="1400" b="0" i="0" dirty="0">
                <a:effectLst/>
                <a:latin typeface="-apple-system"/>
              </a:rPr>
              <a:t>** Deploy AWS VC-backed startup package and build Bioinformatics Infrastructure.</a:t>
            </a:r>
          </a:p>
          <a:p>
            <a:br>
              <a:rPr lang="en-US" sz="1400" dirty="0"/>
            </a:br>
            <a:r>
              <a:rPr lang="en-US" sz="1400" b="0" i="0" dirty="0">
                <a:effectLst/>
                <a:latin typeface="-apple-system"/>
              </a:rPr>
              <a:t>** Write analysis tools (python &amp; R) and pipeline (bash, </a:t>
            </a:r>
            <a:r>
              <a:rPr lang="en-US" sz="1400" b="0" i="0" dirty="0" err="1">
                <a:effectLst/>
                <a:latin typeface="-apple-system"/>
              </a:rPr>
              <a:t>Nextflow</a:t>
            </a:r>
            <a:r>
              <a:rPr lang="en-US" sz="1400" b="0" i="0" dirty="0">
                <a:effectLst/>
                <a:latin typeface="-apple-system"/>
              </a:rPr>
              <a:t> &amp; Docker)</a:t>
            </a:r>
          </a:p>
          <a:p>
            <a:br>
              <a:rPr lang="en-US" sz="1400" dirty="0"/>
            </a:br>
            <a:r>
              <a:rPr lang="en-US" sz="1400" b="0" i="0" dirty="0">
                <a:effectLst/>
                <a:latin typeface="-apple-system"/>
              </a:rPr>
              <a:t>** Deployed bulk/</a:t>
            </a:r>
            <a:r>
              <a:rPr lang="en-US" sz="1400" b="0" i="0" dirty="0" err="1">
                <a:effectLst/>
                <a:latin typeface="-apple-system"/>
              </a:rPr>
              <a:t>scRNAseq</a:t>
            </a:r>
            <a:r>
              <a:rPr lang="en-US" sz="1400" b="0" i="0" dirty="0">
                <a:effectLst/>
                <a:latin typeface="-apple-system"/>
              </a:rPr>
              <a:t>/Bisulfite analysis pipeline and </a:t>
            </a:r>
            <a:r>
              <a:rPr lang="en-US" sz="1400" b="0" i="0" dirty="0" err="1">
                <a:effectLst/>
                <a:latin typeface="-apple-system"/>
              </a:rPr>
              <a:t>downsteam</a:t>
            </a:r>
            <a:r>
              <a:rPr lang="en-US" sz="1400" b="0" i="0" dirty="0">
                <a:effectLst/>
                <a:latin typeface="-apple-system"/>
              </a:rPr>
              <a:t> analysis such as: Transcript isoform expression and in-silico cell2cell interaction prediction.</a:t>
            </a:r>
            <a:br>
              <a:rPr lang="en-US" sz="1400" dirty="0"/>
            </a:br>
            <a:endParaRPr lang="en-US" sz="1400" dirty="0"/>
          </a:p>
        </p:txBody>
      </p:sp>
      <p:pic>
        <p:nvPicPr>
          <p:cNvPr id="12" name="Picture 11">
            <a:extLst>
              <a:ext uri="{FF2B5EF4-FFF2-40B4-BE49-F238E27FC236}">
                <a16:creationId xmlns:a16="http://schemas.microsoft.com/office/drawing/2014/main" id="{E828EA02-3BFE-0C0E-147F-31D55B841AB7}"/>
              </a:ext>
            </a:extLst>
          </p:cNvPr>
          <p:cNvPicPr>
            <a:picLocks noChangeAspect="1"/>
          </p:cNvPicPr>
          <p:nvPr/>
        </p:nvPicPr>
        <p:blipFill>
          <a:blip r:embed="rId4"/>
          <a:stretch>
            <a:fillRect/>
          </a:stretch>
        </p:blipFill>
        <p:spPr>
          <a:xfrm>
            <a:off x="9403688" y="3932172"/>
            <a:ext cx="1157023" cy="1239412"/>
          </a:xfrm>
          <a:prstGeom prst="rect">
            <a:avLst/>
          </a:prstGeom>
        </p:spPr>
      </p:pic>
      <p:pic>
        <p:nvPicPr>
          <p:cNvPr id="2" name="Picture 1">
            <a:extLst>
              <a:ext uri="{FF2B5EF4-FFF2-40B4-BE49-F238E27FC236}">
                <a16:creationId xmlns:a16="http://schemas.microsoft.com/office/drawing/2014/main" id="{73FCF1ED-6CCC-E6B7-0717-1E019E5874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7262" y="1300963"/>
            <a:ext cx="6575157" cy="2747965"/>
          </a:xfrm>
          <a:prstGeom prst="rect">
            <a:avLst/>
          </a:prstGeom>
        </p:spPr>
      </p:pic>
      <p:pic>
        <p:nvPicPr>
          <p:cNvPr id="4098" name="Picture 2" descr="nf-core/rnaseq metro map">
            <a:extLst>
              <a:ext uri="{FF2B5EF4-FFF2-40B4-BE49-F238E27FC236}">
                <a16:creationId xmlns:a16="http://schemas.microsoft.com/office/drawing/2014/main" id="{AE63BD3E-08BF-9056-2F78-4CC393E882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7215" y="4942889"/>
            <a:ext cx="4257963" cy="1778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555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56613"/>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pic>
        <p:nvPicPr>
          <p:cNvPr id="5124" name="Picture 4">
            <a:extLst>
              <a:ext uri="{FF2B5EF4-FFF2-40B4-BE49-F238E27FC236}">
                <a16:creationId xmlns:a16="http://schemas.microsoft.com/office/drawing/2014/main" id="{787133C3-D83D-ABAC-620B-781176E846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25" y="2433637"/>
            <a:ext cx="7143750" cy="41052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284036F-ABE6-C04F-B37F-F26E35AFC6CF}"/>
              </a:ext>
            </a:extLst>
          </p:cNvPr>
          <p:cNvSpPr txBox="1"/>
          <p:nvPr/>
        </p:nvSpPr>
        <p:spPr>
          <a:xfrm>
            <a:off x="3048000" y="1722651"/>
            <a:ext cx="6096000" cy="646331"/>
          </a:xfrm>
          <a:prstGeom prst="rect">
            <a:avLst/>
          </a:prstGeom>
          <a:noFill/>
        </p:spPr>
        <p:txBody>
          <a:bodyPr wrap="square">
            <a:spAutoFit/>
          </a:bodyPr>
          <a:lstStyle/>
          <a:p>
            <a:pPr algn="ctr"/>
            <a:r>
              <a:rPr lang="zh-CN" altLang="en-US" dirty="0"/>
              <a:t>感谢各位交大一附院的</a:t>
            </a:r>
            <a:endParaRPr lang="en-US" altLang="zh-CN" dirty="0"/>
          </a:p>
          <a:p>
            <a:pPr algn="ctr"/>
            <a:r>
              <a:rPr lang="zh-CN" altLang="en-US" dirty="0"/>
              <a:t>领导前辈和行政老师的联系和帮助</a:t>
            </a:r>
            <a:endParaRPr lang="en-US" dirty="0"/>
          </a:p>
        </p:txBody>
      </p:sp>
    </p:spTree>
    <p:extLst>
      <p:ext uri="{BB962C8B-B14F-4D97-AF65-F5344CB8AC3E}">
        <p14:creationId xmlns:p14="http://schemas.microsoft.com/office/powerpoint/2010/main" val="2424108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Hummingbird</a:t>
            </a:r>
          </a:p>
          <a:p>
            <a:pPr algn="ctr"/>
            <a:r>
              <a:rPr lang="en-US" dirty="0">
                <a:solidFill>
                  <a:srgbClr val="00395C"/>
                </a:solidFill>
              </a:rPr>
              <a:t>Variants Calling Assay basing on Amplicon seq</a:t>
            </a:r>
          </a:p>
        </p:txBody>
      </p:sp>
      <p:pic>
        <p:nvPicPr>
          <p:cNvPr id="2050" name="Picture 2" descr="Tailed amplicon sequencing">
            <a:extLst>
              <a:ext uri="{FF2B5EF4-FFF2-40B4-BE49-F238E27FC236}">
                <a16:creationId xmlns:a16="http://schemas.microsoft.com/office/drawing/2014/main" id="{78C686EF-881D-4D40-8962-2AC93CAB4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3"/>
          <a:stretch/>
        </p:blipFill>
        <p:spPr bwMode="auto">
          <a:xfrm>
            <a:off x="1885950" y="1481197"/>
            <a:ext cx="8210550" cy="473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98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63392"/>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8"/>
            <a:ext cx="12192000" cy="5937892"/>
          </a:xfrm>
          <a:prstGeom prst="rect">
            <a:avLst/>
          </a:prstGeom>
        </p:spPr>
      </p:pic>
    </p:spTree>
    <p:extLst>
      <p:ext uri="{BB962C8B-B14F-4D97-AF65-F5344CB8AC3E}">
        <p14:creationId xmlns:p14="http://schemas.microsoft.com/office/powerpoint/2010/main" val="2598373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8C1F78-CB26-4293-B771-BE115C8C1DF4}"/>
              </a:ext>
            </a:extLst>
          </p:cNvPr>
          <p:cNvSpPr>
            <a:spLocks noGrp="1"/>
          </p:cNvSpPr>
          <p:nvPr>
            <p:ph type="sldNum" sz="quarter" idx="12"/>
          </p:nvPr>
        </p:nvSpPr>
        <p:spPr/>
        <p:txBody>
          <a:bodyPr/>
          <a:lstStyle/>
          <a:p>
            <a:fld id="{DBA6DB61-4362-44D1-BB09-4F1914041657}" type="slidenum">
              <a:rPr lang="en-US" smtClean="0"/>
              <a:t>56</a:t>
            </a:fld>
            <a:endParaRPr lang="en-US"/>
          </a:p>
        </p:txBody>
      </p:sp>
      <p:pic>
        <p:nvPicPr>
          <p:cNvPr id="1026" name="Picture 2">
            <a:extLst>
              <a:ext uri="{FF2B5EF4-FFF2-40B4-BE49-F238E27FC236}">
                <a16:creationId xmlns:a16="http://schemas.microsoft.com/office/drawing/2014/main" id="{5BAE2F24-1252-418C-9EFA-CA1943F45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43" y="1018540"/>
            <a:ext cx="5026982" cy="51034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F59B0DC-B0EF-4757-AC13-1EDC7A9CE21F}"/>
              </a:ext>
            </a:extLst>
          </p:cNvPr>
          <p:cNvSpPr txBox="1">
            <a:spLocks/>
          </p:cNvSpPr>
          <p:nvPr/>
        </p:nvSpPr>
        <p:spPr>
          <a:xfrm>
            <a:off x="0" y="0"/>
            <a:ext cx="12192000" cy="65341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Trophoblasts in human placental villi</a:t>
            </a:r>
            <a:endParaRPr lang="en-US" sz="3600" dirty="0">
              <a:solidFill>
                <a:srgbClr val="00395C"/>
              </a:solidFill>
              <a:latin typeface="+mn-lt"/>
            </a:endParaRPr>
          </a:p>
        </p:txBody>
      </p:sp>
      <p:pic>
        <p:nvPicPr>
          <p:cNvPr id="9" name="Picture 8">
            <a:extLst>
              <a:ext uri="{FF2B5EF4-FFF2-40B4-BE49-F238E27FC236}">
                <a16:creationId xmlns:a16="http://schemas.microsoft.com/office/drawing/2014/main" id="{0B33F488-BCED-455A-A838-DEA2D7D8AC49}"/>
              </a:ext>
            </a:extLst>
          </p:cNvPr>
          <p:cNvPicPr>
            <a:picLocks noChangeAspect="1"/>
          </p:cNvPicPr>
          <p:nvPr/>
        </p:nvPicPr>
        <p:blipFill rotWithShape="1">
          <a:blip r:embed="rId4"/>
          <a:srcRect r="72248"/>
          <a:stretch/>
        </p:blipFill>
        <p:spPr>
          <a:xfrm>
            <a:off x="163267" y="1541305"/>
            <a:ext cx="2142609" cy="3525772"/>
          </a:xfrm>
          <a:prstGeom prst="rect">
            <a:avLst/>
          </a:prstGeom>
        </p:spPr>
      </p:pic>
      <p:pic>
        <p:nvPicPr>
          <p:cNvPr id="11" name="Picture 10">
            <a:extLst>
              <a:ext uri="{FF2B5EF4-FFF2-40B4-BE49-F238E27FC236}">
                <a16:creationId xmlns:a16="http://schemas.microsoft.com/office/drawing/2014/main" id="{C578D132-549C-4EAF-922B-5BEE904A3302}"/>
              </a:ext>
            </a:extLst>
          </p:cNvPr>
          <p:cNvPicPr>
            <a:picLocks noChangeAspect="1"/>
          </p:cNvPicPr>
          <p:nvPr/>
        </p:nvPicPr>
        <p:blipFill>
          <a:blip r:embed="rId5"/>
          <a:stretch>
            <a:fillRect/>
          </a:stretch>
        </p:blipFill>
        <p:spPr>
          <a:xfrm>
            <a:off x="2305877" y="1878239"/>
            <a:ext cx="4183347" cy="3845815"/>
          </a:xfrm>
          <a:prstGeom prst="rect">
            <a:avLst/>
          </a:prstGeom>
        </p:spPr>
      </p:pic>
    </p:spTree>
    <p:extLst>
      <p:ext uri="{BB962C8B-B14F-4D97-AF65-F5344CB8AC3E}">
        <p14:creationId xmlns:p14="http://schemas.microsoft.com/office/powerpoint/2010/main" val="7990104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FE3D52-EF42-4DD1-9A2E-1453BCF3B172}"/>
              </a:ext>
            </a:extLst>
          </p:cNvPr>
          <p:cNvSpPr>
            <a:spLocks noGrp="1"/>
          </p:cNvSpPr>
          <p:nvPr>
            <p:ph type="sldNum" sz="quarter" idx="12"/>
          </p:nvPr>
        </p:nvSpPr>
        <p:spPr/>
        <p:txBody>
          <a:bodyPr/>
          <a:lstStyle/>
          <a:p>
            <a:fld id="{DBA6DB61-4362-44D1-BB09-4F1914041657}" type="slidenum">
              <a:rPr lang="en-US" smtClean="0"/>
              <a:t>57</a:t>
            </a:fld>
            <a:endParaRPr lang="en-US"/>
          </a:p>
        </p:txBody>
      </p:sp>
      <p:pic>
        <p:nvPicPr>
          <p:cNvPr id="2050" name="Picture 2">
            <a:extLst>
              <a:ext uri="{FF2B5EF4-FFF2-40B4-BE49-F238E27FC236}">
                <a16:creationId xmlns:a16="http://schemas.microsoft.com/office/drawing/2014/main" id="{702ABA3F-7A16-4995-B940-94ADF9CF6C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8653" y="920108"/>
            <a:ext cx="5045143" cy="51219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A545E41-75EA-45AC-B762-13C1766B0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448" y="920108"/>
            <a:ext cx="5471352" cy="529196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2F99EB4D-76B2-45A8-86C4-6EEF9212CB47}"/>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err="1">
                <a:solidFill>
                  <a:srgbClr val="00395C"/>
                </a:solidFill>
                <a:latin typeface="+mn-lt"/>
              </a:rPr>
              <a:t>scRNASeq</a:t>
            </a:r>
            <a:r>
              <a:rPr lang="en-US" sz="3600" b="0" i="0" u="none" strike="noStrike" baseline="0" dirty="0">
                <a:solidFill>
                  <a:srgbClr val="00395C"/>
                </a:solidFill>
                <a:latin typeface="+mn-lt"/>
              </a:rPr>
              <a:t> Analysis</a:t>
            </a:r>
          </a:p>
          <a:p>
            <a:pPr algn="ctr"/>
            <a:r>
              <a:rPr lang="en-US" sz="3600" dirty="0">
                <a:solidFill>
                  <a:srgbClr val="00395C"/>
                </a:solidFill>
                <a:latin typeface="+mn-lt"/>
              </a:rPr>
              <a:t>Visualize cell cluster by generic marker</a:t>
            </a:r>
            <a:endParaRPr lang="en-US" sz="3600" b="0" i="0" u="none" strike="noStrike" baseline="0" dirty="0">
              <a:solidFill>
                <a:srgbClr val="00395C"/>
              </a:solidFill>
              <a:latin typeface="+mn-lt"/>
            </a:endParaRPr>
          </a:p>
          <a:p>
            <a:pPr algn="ctr"/>
            <a:endParaRPr lang="en-US" sz="3600" dirty="0">
              <a:solidFill>
                <a:srgbClr val="00395C"/>
              </a:solidFill>
              <a:latin typeface="+mn-lt"/>
            </a:endParaRPr>
          </a:p>
        </p:txBody>
      </p:sp>
    </p:spTree>
    <p:extLst>
      <p:ext uri="{BB962C8B-B14F-4D97-AF65-F5344CB8AC3E}">
        <p14:creationId xmlns:p14="http://schemas.microsoft.com/office/powerpoint/2010/main" val="87098650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AABD25-5C6F-45B9-8193-0466E75FDB13}"/>
              </a:ext>
            </a:extLst>
          </p:cNvPr>
          <p:cNvSpPr>
            <a:spLocks noGrp="1"/>
          </p:cNvSpPr>
          <p:nvPr>
            <p:ph type="sldNum" sz="quarter" idx="12"/>
          </p:nvPr>
        </p:nvSpPr>
        <p:spPr/>
        <p:txBody>
          <a:bodyPr/>
          <a:lstStyle/>
          <a:p>
            <a:fld id="{DBA6DB61-4362-44D1-BB09-4F1914041657}" type="slidenum">
              <a:rPr lang="en-US" smtClean="0"/>
              <a:t>58</a:t>
            </a:fld>
            <a:endParaRPr lang="en-US"/>
          </a:p>
        </p:txBody>
      </p:sp>
      <p:pic>
        <p:nvPicPr>
          <p:cNvPr id="3084" name="Picture 12">
            <a:extLst>
              <a:ext uri="{FF2B5EF4-FFF2-40B4-BE49-F238E27FC236}">
                <a16:creationId xmlns:a16="http://schemas.microsoft.com/office/drawing/2014/main" id="{BE9E2C9D-0518-4595-8A92-5B9543456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876" y="1144539"/>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A3BBB2DF-93D1-4D83-B058-FD24B987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3876" y="4001270"/>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4AFACB6-F9E8-4830-B0E8-597295C3F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14" y="4001270"/>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2F26DC92-1797-4FD4-BF6F-C9496310D7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6238" y="1103452"/>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ACEDFF34-1D1D-406C-A12B-C7792B7D92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1003" y="4001270"/>
            <a:ext cx="2953569" cy="2856730"/>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CEC704B3-5625-42CA-A756-DBC41C597589}"/>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latin typeface="+mn-lt"/>
              </a:rPr>
              <a:t>Target Discovery by </a:t>
            </a:r>
          </a:p>
          <a:p>
            <a:pPr algn="ctr"/>
            <a:r>
              <a:rPr lang="en-US" sz="3600" dirty="0">
                <a:solidFill>
                  <a:srgbClr val="00395C"/>
                </a:solidFill>
                <a:latin typeface="+mn-lt"/>
              </a:rPr>
              <a:t>Expression of Transposon Elements</a:t>
            </a:r>
          </a:p>
        </p:txBody>
      </p:sp>
      <p:pic>
        <p:nvPicPr>
          <p:cNvPr id="3096" name="Picture 24">
            <a:extLst>
              <a:ext uri="{FF2B5EF4-FFF2-40B4-BE49-F238E27FC236}">
                <a16:creationId xmlns:a16="http://schemas.microsoft.com/office/drawing/2014/main" id="{62903815-C264-4E1A-A3CB-6CC14345F7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750" y="1144539"/>
            <a:ext cx="2953568" cy="2856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16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62</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65</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66</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68</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70</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73</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75</a:t>
            </a:fld>
            <a:endParaRPr lang="en-US"/>
          </a:p>
        </p:txBody>
      </p:sp>
    </p:spTree>
    <p:extLst>
      <p:ext uri="{BB962C8B-B14F-4D97-AF65-F5344CB8AC3E}">
        <p14:creationId xmlns:p14="http://schemas.microsoft.com/office/powerpoint/2010/main" val="3746101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76</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77</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5/30/2023</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78</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5/30/2023</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80</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83</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84</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
        <p:nvSpPr>
          <p:cNvPr id="44" name="Title 1">
            <a:extLst>
              <a:ext uri="{FF2B5EF4-FFF2-40B4-BE49-F238E27FC236}">
                <a16:creationId xmlns:a16="http://schemas.microsoft.com/office/drawing/2014/main" id="{2784B9B3-5AD4-FA44-91EE-0F746492392A}"/>
              </a:ext>
            </a:extLst>
          </p:cNvPr>
          <p:cNvSpPr txBox="1">
            <a:spLocks/>
          </p:cNvSpPr>
          <p:nvPr/>
        </p:nvSpPr>
        <p:spPr>
          <a:xfrm>
            <a:off x="26814" y="21501"/>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Architecture in Transcription Regulation</a:t>
            </a:r>
          </a:p>
        </p:txBody>
      </p:sp>
    </p:spTree>
    <p:extLst>
      <p:ext uri="{BB962C8B-B14F-4D97-AF65-F5344CB8AC3E}">
        <p14:creationId xmlns:p14="http://schemas.microsoft.com/office/powerpoint/2010/main" val="28980497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85</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
        <p:nvSpPr>
          <p:cNvPr id="13" name="Title 1">
            <a:extLst>
              <a:ext uri="{FF2B5EF4-FFF2-40B4-BE49-F238E27FC236}">
                <a16:creationId xmlns:a16="http://schemas.microsoft.com/office/drawing/2014/main" id="{C0D51C43-9C08-6B4E-9501-CB98D02E2D91}"/>
              </a:ext>
            </a:extLst>
          </p:cNvPr>
          <p:cNvSpPr txBox="1">
            <a:spLocks/>
          </p:cNvSpPr>
          <p:nvPr/>
        </p:nvSpPr>
        <p:spPr>
          <a:xfrm>
            <a:off x="0" y="17699"/>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solidFill>
                  <a:srgbClr val="00395C"/>
                </a:solidFill>
              </a:rPr>
              <a:t>Cohesin</a:t>
            </a:r>
            <a:endParaRPr lang="en-US" sz="3600" dirty="0">
              <a:solidFill>
                <a:srgbClr val="00395C"/>
              </a:solidFill>
            </a:endParaRPr>
          </a:p>
        </p:txBody>
      </p:sp>
    </p:spTree>
    <p:extLst>
      <p:ext uri="{BB962C8B-B14F-4D97-AF65-F5344CB8AC3E}">
        <p14:creationId xmlns:p14="http://schemas.microsoft.com/office/powerpoint/2010/main" val="22712426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86</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87</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88</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89</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90</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91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93</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94</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43143</TotalTime>
  <Words>11807</Words>
  <Application>Microsoft Office PowerPoint</Application>
  <PresentationFormat>Widescreen</PresentationFormat>
  <Paragraphs>1259</Paragraphs>
  <Slides>94</Slides>
  <Notes>76</Notes>
  <HiddenSlides>13</HiddenSlides>
  <MMClips>0</MMClips>
  <ScaleCrop>false</ScaleCrop>
  <HeadingPairs>
    <vt:vector size="6" baseType="variant">
      <vt:variant>
        <vt:lpstr>Fonts Used</vt:lpstr>
      </vt:variant>
      <vt:variant>
        <vt:i4>22</vt:i4>
      </vt:variant>
      <vt:variant>
        <vt:lpstr>Theme</vt:lpstr>
      </vt:variant>
      <vt:variant>
        <vt:i4>1</vt:i4>
      </vt:variant>
      <vt:variant>
        <vt:lpstr>Slide Titles</vt:lpstr>
      </vt:variant>
      <vt:variant>
        <vt:i4>94</vt:i4>
      </vt:variant>
    </vt:vector>
  </HeadingPairs>
  <TitlesOfParts>
    <vt:vector size="117" baseType="lpstr">
      <vt:lpstr>AdvOT46dcae81</vt:lpstr>
      <vt:lpstr>-apple-system</vt:lpstr>
      <vt:lpstr>DIN Next</vt:lpstr>
      <vt:lpstr>HardingText-Regular2</vt:lpstr>
      <vt:lpstr>Helvetica Neue</vt:lpstr>
      <vt:lpstr>Helvetica Neue Light</vt:lpstr>
      <vt:lpstr>HelveticaNeueLTStd-Lt</vt:lpstr>
      <vt:lpstr>Lucida Grande</vt:lpstr>
      <vt:lpstr>Muli</vt:lpstr>
      <vt:lpstr>proxima-nova</vt:lpstr>
      <vt:lpstr>TimesNewRomanPS-ItalicMT</vt:lpstr>
      <vt:lpstr>TimesNewRomanPSMT</vt:lpstr>
      <vt:lpstr>Univers55Roman</vt:lpstr>
      <vt:lpstr>Arial</vt:lpstr>
      <vt:lpstr>Calibri</vt:lpstr>
      <vt:lpstr>Calibri Light</vt:lpstr>
      <vt:lpstr>Cambria Math</vt:lpstr>
      <vt:lpstr>Georgia</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Machine Learning Framework for Regulatory Network Flat Version</vt:lpstr>
      <vt:lpstr>Some uncompleted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Projects</vt:lpstr>
      <vt:lpstr>Tumor Fraction Prediction by cfDNA Fragment Size  ----Supervisor: Catalin Barbacioru</vt:lpstr>
      <vt:lpstr>Prevalence of Non-human DNA in plasma</vt:lpstr>
      <vt:lpstr>Integration into BIP4.0 under bip-nonhumanfilter</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Lu Yu</cp:lastModifiedBy>
  <cp:revision>1430</cp:revision>
  <dcterms:created xsi:type="dcterms:W3CDTF">2018-04-23T21:48:17Z</dcterms:created>
  <dcterms:modified xsi:type="dcterms:W3CDTF">2023-05-31T00:17:18Z</dcterms:modified>
</cp:coreProperties>
</file>